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8" r:id="rId3"/>
    <p:sldId id="291" r:id="rId4"/>
    <p:sldId id="301" r:id="rId5"/>
    <p:sldId id="356" r:id="rId6"/>
    <p:sldId id="357" r:id="rId7"/>
    <p:sldId id="358" r:id="rId8"/>
    <p:sldId id="262" r:id="rId9"/>
    <p:sldId id="263" r:id="rId10"/>
    <p:sldId id="359" r:id="rId11"/>
    <p:sldId id="361" r:id="rId12"/>
    <p:sldId id="360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0" r:id="rId21"/>
    <p:sldId id="372" r:id="rId22"/>
    <p:sldId id="371" r:id="rId23"/>
    <p:sldId id="335" r:id="rId24"/>
    <p:sldId id="354" r:id="rId25"/>
    <p:sldId id="350" r:id="rId26"/>
    <p:sldId id="355" r:id="rId27"/>
    <p:sldId id="288" r:id="rId28"/>
    <p:sldId id="271" r:id="rId29"/>
    <p:sldId id="276" r:id="rId30"/>
    <p:sldId id="3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B2B1-A1E3-49D7-A9AF-7A0CED3E2372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0A3A-A123-4488-B43C-6346ACED3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D110-B33C-3E49-B5DC-7F1369944E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graphy.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1E09E-5D20-CF43-8C06-48EFD42C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438"/>
            <a:ext cx="12192000" cy="62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C7F14-38A1-144D-81B1-BA9E9CFB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248"/>
            <a:ext cx="12192000" cy="62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B4772-C94D-E848-89C1-10783DA6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48"/>
            <a:ext cx="12192000" cy="62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4CA17-DBF5-CC48-B76B-ADA3BAEA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597"/>
            <a:ext cx="12192000" cy="62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6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75754-A4A9-1D41-8BCB-CF7BBD675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"/>
          <a:stretch/>
        </p:blipFill>
        <p:spPr>
          <a:xfrm>
            <a:off x="0" y="506249"/>
            <a:ext cx="11887200" cy="6095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E6201-BEC1-284F-A553-CD4DC30D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4" y="5275099"/>
            <a:ext cx="5689600" cy="10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6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B6D41-0732-2540-9BCD-C5E7F39BC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"/>
          <a:stretch/>
        </p:blipFill>
        <p:spPr>
          <a:xfrm>
            <a:off x="-1" y="510408"/>
            <a:ext cx="12097407" cy="61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D3A27E-42CB-5D44-8439-74DAE320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87"/>
            <a:ext cx="12192000" cy="62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70AA9-B22B-5A46-8A3A-01395B49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07"/>
            <a:ext cx="12192000" cy="62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51427-9860-F742-A27E-05D91B4D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59"/>
            <a:ext cx="12192000" cy="62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818C0-8ABE-1A48-BEFF-1D742381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780"/>
            <a:ext cx="12192000" cy="62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41D8E-2E50-AE46-B64A-C464E453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459"/>
            <a:ext cx="12192000" cy="63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60458-20D4-7E4C-BF60-BFF0C469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87"/>
            <a:ext cx="12192000" cy="62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3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C0DDA-3927-8147-AFEB-9206DC32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58"/>
            <a:ext cx="12192000" cy="62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5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Making Choices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C64F-0446-8345-A8F7-DCF8270F3A69}"/>
              </a:ext>
            </a:extLst>
          </p:cNvPr>
          <p:cNvSpPr txBox="1"/>
          <p:nvPr/>
        </p:nvSpPr>
        <p:spPr>
          <a:xfrm>
            <a:off x="2006600" y="2472517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7D38B-4010-4C4B-AA5D-5219DD07E24E}"/>
              </a:ext>
            </a:extLst>
          </p:cNvPr>
          <p:cNvSpPr txBox="1"/>
          <p:nvPr/>
        </p:nvSpPr>
        <p:spPr>
          <a:xfrm>
            <a:off x="2006600" y="3592965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B9E66-DD17-C44F-A288-5DAFB7C33AD5}"/>
              </a:ext>
            </a:extLst>
          </p:cNvPr>
          <p:cNvSpPr txBox="1"/>
          <p:nvPr/>
        </p:nvSpPr>
        <p:spPr>
          <a:xfrm>
            <a:off x="2006600" y="4602134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2" y="5568118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59554" y="1839820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6781803" y="3005855"/>
            <a:ext cx="1396998" cy="140173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4103" y="3452370"/>
            <a:ext cx="151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010650" y="4559481"/>
            <a:ext cx="18034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endCxn id="29" idx="0"/>
          </p:cNvCxnSpPr>
          <p:nvPr/>
        </p:nvCxnSpPr>
        <p:spPr>
          <a:xfrm>
            <a:off x="8469804" y="3683202"/>
            <a:ext cx="1442546" cy="87627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BFC922-9159-1947-AC26-280C16336D8C}"/>
              </a:ext>
            </a:extLst>
          </p:cNvPr>
          <p:cNvCxnSpPr>
            <a:stCxn id="29" idx="2"/>
            <a:endCxn id="25" idx="3"/>
          </p:cNvCxnSpPr>
          <p:nvPr/>
        </p:nvCxnSpPr>
        <p:spPr>
          <a:xfrm rot="5400000">
            <a:off x="8758274" y="4644874"/>
            <a:ext cx="777805" cy="1530348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61254" y="2301485"/>
            <a:ext cx="0" cy="410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</p:cNvCxnSpPr>
          <p:nvPr/>
        </p:nvCxnSpPr>
        <p:spPr>
          <a:xfrm>
            <a:off x="7461254" y="4696224"/>
            <a:ext cx="0" cy="8491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B5DCDE-7ADB-844D-96BE-0288819D35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08300" y="1845327"/>
            <a:ext cx="0" cy="6271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7D35EE-68CC-1D40-99AD-41E163F41A88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908300" y="2934182"/>
            <a:ext cx="0" cy="65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14CD12-1629-7D43-8FF3-EE5451134EF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908300" y="4054630"/>
            <a:ext cx="0" cy="5475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3F845A-FACC-C043-BB56-6315261E2BF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08300" y="5063799"/>
            <a:ext cx="0" cy="7426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461254" y="1391769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bject 12">
            <a:extLst>
              <a:ext uri="{FF2B5EF4-FFF2-40B4-BE49-F238E27FC236}">
                <a16:creationId xmlns:a16="http://schemas.microsoft.com/office/drawing/2014/main" id="{1AC8CAF0-E29B-0144-8F69-4F2FD97A89F8}"/>
              </a:ext>
            </a:extLst>
          </p:cNvPr>
          <p:cNvSpPr/>
          <p:nvPr/>
        </p:nvSpPr>
        <p:spPr>
          <a:xfrm flipH="1">
            <a:off x="1162136" y="2206015"/>
            <a:ext cx="611161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D3EFF445-D24A-CA4E-92EA-E6AEF16803C0}"/>
              </a:ext>
            </a:extLst>
          </p:cNvPr>
          <p:cNvSpPr txBox="1"/>
          <p:nvPr/>
        </p:nvSpPr>
        <p:spPr>
          <a:xfrm>
            <a:off x="621290" y="2325833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Sequential structure</a:t>
            </a:r>
            <a:endParaRPr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728136" y="310432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99777" y="478153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3" y="580905"/>
            <a:ext cx="1891612" cy="189161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0D12675B-2652-DE45-BB8A-BA68BBE95C57}"/>
              </a:ext>
            </a:extLst>
          </p:cNvPr>
          <p:cNvSpPr/>
          <p:nvPr/>
        </p:nvSpPr>
        <p:spPr>
          <a:xfrm>
            <a:off x="6342090" y="2579487"/>
            <a:ext cx="2279197" cy="22791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A2C1DC-22D5-CB4A-9377-2DD54DA9DA3E}"/>
              </a:ext>
            </a:extLst>
          </p:cNvPr>
          <p:cNvSpPr txBox="1"/>
          <p:nvPr/>
        </p:nvSpPr>
        <p:spPr>
          <a:xfrm>
            <a:off x="5813147" y="2981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41478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E7-D7FA-BD42-ACB0-E49A37BB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the </a:t>
            </a:r>
            <a:r>
              <a:rPr lang="en-US" dirty="0" err="1"/>
              <a:t>elif</a:t>
            </a:r>
            <a:r>
              <a:rPr lang="en-US" dirty="0"/>
              <a:t> (else if)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257-2977-FB44-8C6E-197757F4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general form of the if conditional statement is: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A9660D-0E4D-AD45-BAD4-47E3C7FAEA74}"/>
              </a:ext>
            </a:extLst>
          </p:cNvPr>
          <p:cNvSpPr txBox="1">
            <a:spLocks/>
          </p:cNvSpPr>
          <p:nvPr/>
        </p:nvSpPr>
        <p:spPr>
          <a:xfrm>
            <a:off x="4203214" y="2798224"/>
            <a:ext cx="7988786" cy="325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the colons (</a:t>
            </a:r>
            <a:r>
              <a:rPr lang="en-US" dirty="0">
                <a:sym typeface="Wingdings" pitchFamily="2" charset="2"/>
              </a:rPr>
              <a:t>:) and the indents!</a:t>
            </a:r>
            <a:endParaRPr lang="en-US" dirty="0"/>
          </a:p>
          <a:p>
            <a:r>
              <a:rPr lang="en-US" dirty="0"/>
              <a:t>ONLY 1 body will be executed. 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True, execute body1, exits</a:t>
            </a:r>
            <a:r>
              <a:rPr lang="en-US" dirty="0">
                <a:solidFill>
                  <a:schemeClr val="accent6"/>
                </a:solidFill>
              </a:rPr>
              <a:t> if </a:t>
            </a:r>
            <a:r>
              <a:rPr lang="en-US" dirty="0"/>
              <a:t>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statement is False, continue to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True, execute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body, exits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 structure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 is False, continue to next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accent6"/>
                </a:solidFill>
              </a:rPr>
              <a:t>if</a:t>
            </a:r>
            <a:r>
              <a:rPr lang="en-US" dirty="0"/>
              <a:t>’s and </a:t>
            </a:r>
            <a:r>
              <a:rPr lang="en-US" dirty="0" err="1">
                <a:solidFill>
                  <a:schemeClr val="accent6"/>
                </a:solidFill>
              </a:rPr>
              <a:t>elif</a:t>
            </a:r>
            <a:r>
              <a:rPr lang="en-US" dirty="0" err="1"/>
              <a:t>’s</a:t>
            </a:r>
            <a:r>
              <a:rPr lang="en-US" dirty="0"/>
              <a:t> are False, execute </a:t>
            </a:r>
            <a:r>
              <a:rPr lang="en-US" dirty="0">
                <a:solidFill>
                  <a:schemeClr val="accent6"/>
                </a:solidFill>
              </a:rPr>
              <a:t>else</a:t>
            </a:r>
            <a:r>
              <a:rPr lang="en-US" dirty="0"/>
              <a:t> statement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B044D-82A5-C842-B4A7-2B3A4F0105CA}"/>
              </a:ext>
            </a:extLst>
          </p:cNvPr>
          <p:cNvGrpSpPr/>
          <p:nvPr/>
        </p:nvGrpSpPr>
        <p:grpSpPr>
          <a:xfrm>
            <a:off x="838200" y="2200082"/>
            <a:ext cx="4023732" cy="4633767"/>
            <a:chOff x="1061782" y="2435246"/>
            <a:chExt cx="5694218" cy="46337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94D6D5-2255-7E4A-9C41-8E3471BCF41C}"/>
                </a:ext>
              </a:extLst>
            </p:cNvPr>
            <p:cNvSpPr txBox="1"/>
            <p:nvPr/>
          </p:nvSpPr>
          <p:spPr>
            <a:xfrm>
              <a:off x="1061782" y="2435246"/>
              <a:ext cx="569421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if </a:t>
              </a:r>
              <a:r>
                <a:rPr lang="en-US" sz="3600" dirty="0">
                  <a:solidFill>
                    <a:srgbClr val="00B050"/>
                  </a:solidFill>
                </a:rPr>
                <a:t>condition1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body1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rgbClr val="00B050"/>
                  </a:solidFill>
                </a:rPr>
                <a:t>condition2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body2</a:t>
              </a:r>
            </a:p>
            <a:p>
              <a:r>
                <a:rPr lang="en-US" sz="3600" dirty="0" err="1">
                  <a:solidFill>
                    <a:schemeClr val="accent6">
                      <a:lumMod val="75000"/>
                    </a:schemeClr>
                  </a:solidFill>
                </a:rPr>
                <a:t>elif</a:t>
              </a:r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3600" dirty="0" err="1">
                  <a:solidFill>
                    <a:srgbClr val="00B050"/>
                  </a:solidFill>
                </a:rPr>
                <a:t>conditionN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bodyN</a:t>
              </a:r>
              <a:endParaRPr lang="en-US" sz="3600" dirty="0">
                <a:solidFill>
                  <a:srgbClr val="00B050"/>
                </a:solidFill>
              </a:endParaRPr>
            </a:p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else</a:t>
              </a:r>
              <a:r>
                <a:rPr lang="en-US" sz="3600" dirty="0">
                  <a:solidFill>
                    <a:schemeClr val="accent6"/>
                  </a:solidFill>
                </a:rPr>
                <a:t>:</a:t>
              </a:r>
            </a:p>
            <a:p>
              <a:r>
                <a:rPr lang="en-US" sz="3600" dirty="0">
                  <a:solidFill>
                    <a:srgbClr val="00B050"/>
                  </a:solidFill>
                </a:rPr>
                <a:t>	</a:t>
              </a:r>
              <a:r>
                <a:rPr lang="en-US" sz="3600" dirty="0" err="1">
                  <a:solidFill>
                    <a:srgbClr val="00B050"/>
                  </a:solidFill>
                </a:rPr>
                <a:t>other_body</a:t>
              </a:r>
              <a:endParaRPr lang="en-US" sz="3600" dirty="0">
                <a:solidFill>
                  <a:srgbClr val="00B050"/>
                </a:solidFill>
              </a:endParaRPr>
            </a:p>
          </p:txBody>
        </p:sp>
        <p:pic>
          <p:nvPicPr>
            <p:cNvPr id="5" name="Graphic 4" descr="Arrow Right with solid fill">
              <a:extLst>
                <a:ext uri="{FF2B5EF4-FFF2-40B4-BE49-F238E27FC236}">
                  <a16:creationId xmlns:a16="http://schemas.microsoft.com/office/drawing/2014/main" id="{16606925-A377-8C41-8246-26A9C87F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2844453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Arrow Right with solid fill">
              <a:extLst>
                <a:ext uri="{FF2B5EF4-FFF2-40B4-BE49-F238E27FC236}">
                  <a16:creationId xmlns:a16="http://schemas.microsoft.com/office/drawing/2014/main" id="{09713431-85CD-C84D-9FC0-3ECF32CC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39598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4EE7A2F9-CE5D-DF44-B5B8-46307D4B5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507994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F512630E-9CE3-1540-AF8D-F1CEDE02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1782" y="6154613"/>
              <a:ext cx="914400" cy="914400"/>
            </a:xfrm>
            <a:prstGeom prst="rect">
              <a:avLst/>
            </a:prstGeom>
          </p:spPr>
        </p:pic>
      </p:grpSp>
      <p:pic>
        <p:nvPicPr>
          <p:cNvPr id="12290" name="Picture 2" descr="29 Memorable Quotes From &amp;#39;Elf&amp;#39;">
            <a:extLst>
              <a:ext uri="{FF2B5EF4-FFF2-40B4-BE49-F238E27FC236}">
                <a16:creationId xmlns:a16="http://schemas.microsoft.com/office/drawing/2014/main" id="{51112DD2-C895-EC46-A4D6-0C8D17FD8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3" r="34876" b="52560"/>
          <a:stretch/>
        </p:blipFill>
        <p:spPr bwMode="auto">
          <a:xfrm>
            <a:off x="10358306" y="927342"/>
            <a:ext cx="1502409" cy="14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1E70CB0-7FF4-7C49-920C-D75A7850DD31}"/>
              </a:ext>
            </a:extLst>
          </p:cNvPr>
          <p:cNvSpPr/>
          <p:nvPr/>
        </p:nvSpPr>
        <p:spPr>
          <a:xfrm>
            <a:off x="10070314" y="662127"/>
            <a:ext cx="2049147" cy="2049147"/>
          </a:xfrm>
          <a:prstGeom prst="noSmoking">
            <a:avLst>
              <a:gd name="adj" fmla="val 40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5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E616-8301-CE4C-861F-244C5F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Choices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A1F5-2E35-6D45-AD1D-76EA7D492BEF}"/>
              </a:ext>
            </a:extLst>
          </p:cNvPr>
          <p:cNvSpPr txBox="1"/>
          <p:nvPr/>
        </p:nvSpPr>
        <p:spPr>
          <a:xfrm>
            <a:off x="6578603" y="5568118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5C6E8-B4F8-3A43-9514-9889DC5BA4EF}"/>
              </a:ext>
            </a:extLst>
          </p:cNvPr>
          <p:cNvSpPr txBox="1"/>
          <p:nvPr/>
        </p:nvSpPr>
        <p:spPr>
          <a:xfrm>
            <a:off x="6582331" y="1059049"/>
            <a:ext cx="1803400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D2B1D-F53B-B84C-8B2D-80AB8E5C5177}"/>
              </a:ext>
            </a:extLst>
          </p:cNvPr>
          <p:cNvSpPr/>
          <p:nvPr/>
        </p:nvSpPr>
        <p:spPr>
          <a:xfrm rot="2700000">
            <a:off x="7020682" y="211996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E2DD6-D7EF-294E-9B5E-0669ADDA08BE}"/>
              </a:ext>
            </a:extLst>
          </p:cNvPr>
          <p:cNvSpPr txBox="1"/>
          <p:nvPr/>
        </p:nvSpPr>
        <p:spPr>
          <a:xfrm>
            <a:off x="6727832" y="235735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52518-E90E-8A46-A142-F01E3236A3D1}"/>
              </a:ext>
            </a:extLst>
          </p:cNvPr>
          <p:cNvSpPr txBox="1"/>
          <p:nvPr/>
        </p:nvSpPr>
        <p:spPr>
          <a:xfrm>
            <a:off x="9425362" y="346953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EA2159-824D-2D49-9E82-4C7240A1A0A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122758" y="2584948"/>
            <a:ext cx="2023878" cy="884584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86FB5-87B3-5842-847A-12B656AE313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484031" y="1459159"/>
            <a:ext cx="0" cy="4717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EEEE5F-8CDF-5048-8F83-F3CDB82F489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480303" y="4949120"/>
            <a:ext cx="3728" cy="6189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EDBB97-73DB-8340-A26B-F8D3DF4ADFF3}"/>
              </a:ext>
            </a:extLst>
          </p:cNvPr>
          <p:cNvCxnSpPr>
            <a:cxnSpLocks/>
          </p:cNvCxnSpPr>
          <p:nvPr/>
        </p:nvCxnSpPr>
        <p:spPr>
          <a:xfrm>
            <a:off x="7461254" y="6029783"/>
            <a:ext cx="0" cy="4853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bject 12">
            <a:extLst>
              <a:ext uri="{FF2B5EF4-FFF2-40B4-BE49-F238E27FC236}">
                <a16:creationId xmlns:a16="http://schemas.microsoft.com/office/drawing/2014/main" id="{FECEC483-DA95-7D49-8F86-D882FF7D6612}"/>
              </a:ext>
            </a:extLst>
          </p:cNvPr>
          <p:cNvSpPr/>
          <p:nvPr/>
        </p:nvSpPr>
        <p:spPr>
          <a:xfrm>
            <a:off x="10791238" y="2557413"/>
            <a:ext cx="412175" cy="3362102"/>
          </a:xfrm>
          <a:custGeom>
            <a:avLst/>
            <a:gdLst/>
            <a:ahLst/>
            <a:cxnLst/>
            <a:rect l="l" t="t" r="r" b="b"/>
            <a:pathLst>
              <a:path w="327659" h="2672715">
                <a:moveTo>
                  <a:pt x="0" y="2672286"/>
                </a:moveTo>
                <a:lnTo>
                  <a:pt x="40148" y="2671482"/>
                </a:lnTo>
                <a:lnTo>
                  <a:pt x="93472" y="2667559"/>
                </a:lnTo>
                <a:lnTo>
                  <a:pt x="135077" y="2660948"/>
                </a:lnTo>
                <a:lnTo>
                  <a:pt x="168091" y="1364139"/>
                </a:lnTo>
                <a:lnTo>
                  <a:pt x="169321" y="1360733"/>
                </a:lnTo>
                <a:lnTo>
                  <a:pt x="208076" y="1346001"/>
                </a:lnTo>
                <a:lnTo>
                  <a:pt x="252257" y="1339861"/>
                </a:lnTo>
                <a:lnTo>
                  <a:pt x="307406" y="1336534"/>
                </a:lnTo>
                <a:lnTo>
                  <a:pt x="327557" y="1336162"/>
                </a:lnTo>
                <a:lnTo>
                  <a:pt x="307939" y="1335927"/>
                </a:lnTo>
                <a:lnTo>
                  <a:pt x="252988" y="1332730"/>
                </a:lnTo>
                <a:lnTo>
                  <a:pt x="207921" y="1326376"/>
                </a:lnTo>
                <a:lnTo>
                  <a:pt x="168857" y="1310806"/>
                </a:lnTo>
                <a:lnTo>
                  <a:pt x="168091" y="27978"/>
                </a:lnTo>
                <a:lnTo>
                  <a:pt x="166860" y="24572"/>
                </a:lnTo>
                <a:lnTo>
                  <a:pt x="128105" y="9839"/>
                </a:lnTo>
                <a:lnTo>
                  <a:pt x="83924" y="3700"/>
                </a:lnTo>
                <a:lnTo>
                  <a:pt x="28776" y="372"/>
                </a:lnTo>
                <a:lnTo>
                  <a:pt x="862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0" name="object 15">
            <a:extLst>
              <a:ext uri="{FF2B5EF4-FFF2-40B4-BE49-F238E27FC236}">
                <a16:creationId xmlns:a16="http://schemas.microsoft.com/office/drawing/2014/main" id="{C00452CF-8403-B34C-B018-BD5865938B18}"/>
              </a:ext>
            </a:extLst>
          </p:cNvPr>
          <p:cNvSpPr txBox="1"/>
          <p:nvPr/>
        </p:nvSpPr>
        <p:spPr>
          <a:xfrm>
            <a:off x="11461745" y="2606382"/>
            <a:ext cx="369332" cy="31224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06DEEF-8C68-0A4F-AD49-A1FF4F10B20D}"/>
              </a:ext>
            </a:extLst>
          </p:cNvPr>
          <p:cNvCxnSpPr>
            <a:cxnSpLocks/>
          </p:cNvCxnSpPr>
          <p:nvPr/>
        </p:nvCxnSpPr>
        <p:spPr>
          <a:xfrm>
            <a:off x="7484031" y="580905"/>
            <a:ext cx="0" cy="4480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34BE723-387C-6742-B5F3-6EAE702ABBA0}"/>
              </a:ext>
            </a:extLst>
          </p:cNvPr>
          <p:cNvSpPr txBox="1"/>
          <p:nvPr/>
        </p:nvSpPr>
        <p:spPr>
          <a:xfrm>
            <a:off x="8381090" y="2006072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79B0-68C8-EE48-AD66-76C40879441D}"/>
              </a:ext>
            </a:extLst>
          </p:cNvPr>
          <p:cNvSpPr txBox="1"/>
          <p:nvPr/>
        </p:nvSpPr>
        <p:spPr>
          <a:xfrm>
            <a:off x="6427106" y="494912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792DBB-C7F4-5743-B03B-0F7BF2B5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39" y="2584948"/>
            <a:ext cx="2854780" cy="2854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AFD1883-03BE-0E4E-A79C-2FA0736FB9FB}"/>
              </a:ext>
            </a:extLst>
          </p:cNvPr>
          <p:cNvSpPr/>
          <p:nvPr/>
        </p:nvSpPr>
        <p:spPr>
          <a:xfrm rot="2700000">
            <a:off x="7020684" y="3874783"/>
            <a:ext cx="927255" cy="93039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64F92-E500-CA44-A5AA-4FF9A89296E0}"/>
              </a:ext>
            </a:extLst>
          </p:cNvPr>
          <p:cNvSpPr txBox="1"/>
          <p:nvPr/>
        </p:nvSpPr>
        <p:spPr>
          <a:xfrm>
            <a:off x="6727834" y="4112178"/>
            <a:ext cx="15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condition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7F2F19-8B21-094B-8BB6-AA3539788C3A}"/>
              </a:ext>
            </a:extLst>
          </p:cNvPr>
          <p:cNvCxnSpPr>
            <a:cxnSpLocks/>
          </p:cNvCxnSpPr>
          <p:nvPr/>
        </p:nvCxnSpPr>
        <p:spPr>
          <a:xfrm>
            <a:off x="7480307" y="3241942"/>
            <a:ext cx="0" cy="4540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FF104-D7EF-3740-BD73-6B31436D7E82}"/>
              </a:ext>
            </a:extLst>
          </p:cNvPr>
          <p:cNvSpPr txBox="1"/>
          <p:nvPr/>
        </p:nvSpPr>
        <p:spPr>
          <a:xfrm>
            <a:off x="6347922" y="323429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A72731-2BD0-0942-ABFA-9F3F5E0F4D5D}"/>
              </a:ext>
            </a:extLst>
          </p:cNvPr>
          <p:cNvSpPr txBox="1"/>
          <p:nvPr/>
        </p:nvSpPr>
        <p:spPr>
          <a:xfrm>
            <a:off x="6267365" y="21645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EFCCB-D282-5C40-A3AC-A0076C29C3A6}"/>
              </a:ext>
            </a:extLst>
          </p:cNvPr>
          <p:cNvSpPr txBox="1"/>
          <p:nvPr/>
        </p:nvSpPr>
        <p:spPr>
          <a:xfrm>
            <a:off x="5585126" y="541078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75DD8-4DCD-D04B-9525-298933C36840}"/>
              </a:ext>
            </a:extLst>
          </p:cNvPr>
          <p:cNvSpPr txBox="1"/>
          <p:nvPr/>
        </p:nvSpPr>
        <p:spPr>
          <a:xfrm>
            <a:off x="8093708" y="4800842"/>
            <a:ext cx="1442547" cy="4001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statements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CD76A2C7-E438-DF4B-81AB-E1335DAD5F01}"/>
              </a:ext>
            </a:extLst>
          </p:cNvPr>
          <p:cNvSpPr/>
          <p:nvPr/>
        </p:nvSpPr>
        <p:spPr>
          <a:xfrm rot="16200000" flipH="1">
            <a:off x="7379969" y="3938607"/>
            <a:ext cx="2870025" cy="2740168"/>
          </a:xfrm>
          <a:prstGeom prst="bentUpArrow">
            <a:avLst>
              <a:gd name="adj1" fmla="val 856"/>
              <a:gd name="adj2" fmla="val 4534"/>
              <a:gd name="adj3" fmla="val 45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BC160A3-B636-414F-AB67-E1802B7BB96D}"/>
              </a:ext>
            </a:extLst>
          </p:cNvPr>
          <p:cNvCxnSpPr>
            <a:cxnSpLocks/>
          </p:cNvCxnSpPr>
          <p:nvPr/>
        </p:nvCxnSpPr>
        <p:spPr>
          <a:xfrm>
            <a:off x="8118703" y="4336962"/>
            <a:ext cx="713585" cy="463359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BDF6E8-A21C-4E4D-AAA0-073539E5B908}"/>
              </a:ext>
            </a:extLst>
          </p:cNvPr>
          <p:cNvSpPr txBox="1"/>
          <p:nvPr/>
        </p:nvSpPr>
        <p:spPr>
          <a:xfrm>
            <a:off x="8067694" y="3852488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266BB9-F9B7-AB49-A09C-B35F6C619189}"/>
              </a:ext>
            </a:extLst>
          </p:cNvPr>
          <p:cNvSpPr txBox="1"/>
          <p:nvPr/>
        </p:nvSpPr>
        <p:spPr>
          <a:xfrm>
            <a:off x="5963247" y="3902501"/>
            <a:ext cx="726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elif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8" name="Bent Up Arrow 67">
            <a:extLst>
              <a:ext uri="{FF2B5EF4-FFF2-40B4-BE49-F238E27FC236}">
                <a16:creationId xmlns:a16="http://schemas.microsoft.com/office/drawing/2014/main" id="{AADBD4B3-82BF-3C43-B75F-F9753B00CB46}"/>
              </a:ext>
            </a:extLst>
          </p:cNvPr>
          <p:cNvSpPr/>
          <p:nvPr/>
        </p:nvSpPr>
        <p:spPr>
          <a:xfrm rot="16200000" flipH="1">
            <a:off x="7501897" y="5183088"/>
            <a:ext cx="1313561" cy="1349291"/>
          </a:xfrm>
          <a:prstGeom prst="bentUpArrow">
            <a:avLst>
              <a:gd name="adj1" fmla="val 2246"/>
              <a:gd name="adj2" fmla="val 5924"/>
              <a:gd name="adj3" fmla="val 805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1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the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options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BB4D-A985-CEBE-5109-2C70FA3A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85" y="3399692"/>
            <a:ext cx="10515600" cy="1289880"/>
          </a:xfrm>
        </p:spPr>
        <p:txBody>
          <a:bodyPr>
            <a:normAutofit/>
          </a:bodyPr>
          <a:lstStyle/>
          <a:p>
            <a:r>
              <a:rPr lang="en-US" dirty="0"/>
              <a:t>Cryptanalysis was a defining factor in WWII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533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graphy.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4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0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itation game - Chris, Alan scene re cryptography book">
            <a:hlinkClick r:id="" action="ppaction://media"/>
            <a:extLst>
              <a:ext uri="{FF2B5EF4-FFF2-40B4-BE49-F238E27FC236}">
                <a16:creationId xmlns:a16="http://schemas.microsoft.com/office/drawing/2014/main" id="{3CA65073-307F-37BC-3173-D4F22C05C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832" b="9321"/>
          <a:stretch/>
        </p:blipFill>
        <p:spPr>
          <a:xfrm>
            <a:off x="0" y="954839"/>
            <a:ext cx="12192000" cy="54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7F9C-1F98-6403-7584-10DF78AE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Intersectionality of history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C94C-86E5-4422-8773-736735E8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30662" cy="4835479"/>
          </a:xfrm>
        </p:spPr>
        <p:txBody>
          <a:bodyPr>
            <a:normAutofit/>
          </a:bodyPr>
          <a:lstStyle/>
          <a:p>
            <a:r>
              <a:rPr lang="en-US" sz="2400" b="1" dirty="0"/>
              <a:t>Alan Turing</a:t>
            </a:r>
          </a:p>
          <a:p>
            <a:pPr lvl="1"/>
            <a:r>
              <a:rPr lang="en-US" sz="1800" dirty="0"/>
              <a:t>Pioneered the technology to decrypt Nazi Germany</a:t>
            </a:r>
            <a:r>
              <a:rPr lang="en-US" sz="1800" dirty="0">
                <a:solidFill>
                  <a:schemeClr val="accent6"/>
                </a:solidFill>
              </a:rPr>
              <a:t>'</a:t>
            </a:r>
            <a:r>
              <a:rPr lang="en-US" sz="1800" dirty="0"/>
              <a:t>s secret communications during World War II</a:t>
            </a:r>
            <a:r>
              <a:rPr lang="en-US" sz="1800" dirty="0">
                <a:solidFill>
                  <a:schemeClr val="accent1"/>
                </a:solidFill>
              </a:rPr>
              <a:t>.</a:t>
            </a:r>
            <a:endParaRPr lang="en-US" sz="1800" dirty="0"/>
          </a:p>
          <a:p>
            <a:r>
              <a:rPr lang="en-US" sz="2400" dirty="0"/>
              <a:t>These were called </a:t>
            </a:r>
            <a:r>
              <a:rPr lang="en-US" sz="2400" dirty="0">
                <a:solidFill>
                  <a:schemeClr val="accent6"/>
                </a:solidFill>
              </a:rPr>
              <a:t>“</a:t>
            </a:r>
            <a:r>
              <a:rPr lang="en-US" sz="2400" dirty="0"/>
              <a:t>Turing machines</a:t>
            </a:r>
            <a:r>
              <a:rPr lang="en-US" sz="2400" dirty="0">
                <a:solidFill>
                  <a:schemeClr val="accent6"/>
                </a:solidFill>
              </a:rPr>
              <a:t>”</a:t>
            </a:r>
            <a:r>
              <a:rPr lang="en-US" sz="24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5EFA98-F608-E3FA-7CBF-D7FC777A8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3043"/>
          <a:stretch/>
        </p:blipFill>
        <p:spPr bwMode="auto">
          <a:xfrm>
            <a:off x="5906220" y="3606636"/>
            <a:ext cx="4481013" cy="2624490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7E2C0-07E1-791B-9FD5-5200CE049472}"/>
              </a:ext>
            </a:extLst>
          </p:cNvPr>
          <p:cNvSpPr txBox="1"/>
          <p:nvPr/>
        </p:nvSpPr>
        <p:spPr>
          <a:xfrm>
            <a:off x="6333077" y="6291771"/>
            <a:ext cx="362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solidFill>
                  <a:srgbClr val="FFFFFF"/>
                </a:solidFill>
                <a:effectLst/>
                <a:latin typeface="ff-tisa-sans-web-pro"/>
              </a:rPr>
              <a:t>Workers of Bletchley Park circa 1938</a:t>
            </a: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DE7F75E-05F5-9F1E-00CE-FC080CD28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r="12848"/>
          <a:stretch/>
        </p:blipFill>
        <p:spPr bwMode="auto">
          <a:xfrm>
            <a:off x="2062246" y="3604305"/>
            <a:ext cx="2633784" cy="2629807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B08BF-7846-2A01-782E-8F56BB985A6D}"/>
              </a:ext>
            </a:extLst>
          </p:cNvPr>
          <p:cNvSpPr txBox="1"/>
          <p:nvPr/>
        </p:nvSpPr>
        <p:spPr>
          <a:xfrm>
            <a:off x="2202658" y="6291771"/>
            <a:ext cx="23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solidFill>
                  <a:srgbClr val="FFFFFF"/>
                </a:solidFill>
                <a:effectLst/>
                <a:latin typeface="ff-tisa-sans-web-pro"/>
              </a:rPr>
              <a:t>Alan Turing circa 1951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2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12508" cy="4835479"/>
          </a:xfrm>
        </p:spPr>
        <p:txBody>
          <a:bodyPr/>
          <a:lstStyle/>
          <a:p>
            <a:r>
              <a:rPr lang="en-US" dirty="0"/>
              <a:t>Will rely on user input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functions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for loops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conditional statements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ASCII codes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string methods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comparison operators to create our own cryptography code</a:t>
            </a:r>
            <a:r>
              <a:rPr lang="en-US" dirty="0">
                <a:solidFill>
                  <a:schemeClr val="accent3"/>
                </a:solidFill>
              </a:rPr>
              <a:t>!</a:t>
            </a:r>
            <a:r>
              <a:rPr lang="en-US" dirty="0"/>
              <a:t> </a:t>
            </a:r>
          </a:p>
          <a:p>
            <a:r>
              <a:rPr lang="en-US" dirty="0"/>
              <a:t>Goal</a:t>
            </a:r>
            <a:r>
              <a:rPr lang="en-US" dirty="0">
                <a:solidFill>
                  <a:schemeClr val="accent3"/>
                </a:solidFill>
              </a:rPr>
              <a:t>:</a:t>
            </a:r>
            <a:r>
              <a:rPr lang="en-US" dirty="0"/>
              <a:t> Write a Python program that enables us to encrypt a message that can only be read by someone with the secret key</a:t>
            </a:r>
            <a:r>
              <a:rPr lang="en-US" dirty="0">
                <a:solidFill>
                  <a:schemeClr val="accent3"/>
                </a:solidFill>
              </a:rPr>
              <a:t>. </a:t>
            </a:r>
          </a:p>
          <a:p>
            <a:endParaRPr lang="en-US" dirty="0"/>
          </a:p>
        </p:txBody>
      </p:sp>
      <p:pic>
        <p:nvPicPr>
          <p:cNvPr id="6" name="Picture 2" descr="Terminologies of Cryptography">
            <a:extLst>
              <a:ext uri="{FF2B5EF4-FFF2-40B4-BE49-F238E27FC236}">
                <a16:creationId xmlns:a16="http://schemas.microsoft.com/office/drawing/2014/main" id="{C2EAE36D-6C06-E63A-5FB5-2D8C9D94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825624"/>
            <a:ext cx="5996019" cy="273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2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31523" cy="4835479"/>
          </a:xfrm>
        </p:spPr>
        <p:txBody>
          <a:bodyPr/>
          <a:lstStyle/>
          <a:p>
            <a:r>
              <a:rPr lang="en-US" dirty="0"/>
              <a:t>Practice combining all topics covered so far with an out</a:t>
            </a:r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of</a:t>
            </a:r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box application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" name="Picture 4" descr="Difference between Encryption and Cryptography - GeeksforGeeks">
            <a:extLst>
              <a:ext uri="{FF2B5EF4-FFF2-40B4-BE49-F238E27FC236}">
                <a16:creationId xmlns:a16="http://schemas.microsoft.com/office/drawing/2014/main" id="{25E8B4CD-5328-B78E-DC3B-FCAD4BC8C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6"/>
          <a:stretch/>
        </p:blipFill>
        <p:spPr bwMode="auto">
          <a:xfrm>
            <a:off x="1146984" y="3429000"/>
            <a:ext cx="7833997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0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20509</TotalTime>
  <Words>471</Words>
  <Application>Microsoft Macintosh PowerPoint</Application>
  <PresentationFormat>Widescreen</PresentationFormat>
  <Paragraphs>120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ff-tisa-sans-web-pro</vt:lpstr>
      <vt:lpstr>Segoe UI</vt:lpstr>
      <vt:lpstr>Wingdings</vt:lpstr>
      <vt:lpstr>APS106_PPTX_Theme</vt:lpstr>
      <vt:lpstr>Cryptography.</vt:lpstr>
      <vt:lpstr>Agenda</vt:lpstr>
      <vt:lpstr>Cryptanalysis was a defining factor in WWII.</vt:lpstr>
      <vt:lpstr>PowerPoint Presentation</vt:lpstr>
      <vt:lpstr>Intersectionality of history and technology</vt:lpstr>
      <vt:lpstr>Background</vt:lpstr>
      <vt:lpstr>Learning Objectives</vt:lpstr>
      <vt:lpstr>Engineering Design Process</vt:lpstr>
      <vt:lpstr>Some reminders.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RECAP: Making Choices</vt:lpstr>
      <vt:lpstr>Adding the elif (else if) statement</vt:lpstr>
      <vt:lpstr>Making Choices</vt:lpstr>
      <vt:lpstr>Function Definitions</vt:lpstr>
      <vt:lpstr>Function Definitions</vt:lpstr>
      <vt:lpstr>Calling Functions</vt:lpstr>
      <vt:lpstr>Input</vt:lpstr>
      <vt:lpstr>Cryptography.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Katia Ossetchkina</cp:lastModifiedBy>
  <cp:revision>116</cp:revision>
  <dcterms:created xsi:type="dcterms:W3CDTF">2021-11-03T00:49:37Z</dcterms:created>
  <dcterms:modified xsi:type="dcterms:W3CDTF">2023-03-03T17:54:23Z</dcterms:modified>
</cp:coreProperties>
</file>